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72" r:id="rId4"/>
    <p:sldId id="260" r:id="rId5"/>
    <p:sldId id="259" r:id="rId6"/>
    <p:sldId id="261" r:id="rId7"/>
    <p:sldId id="263" r:id="rId8"/>
    <p:sldId id="262" r:id="rId9"/>
    <p:sldId id="264" r:id="rId10"/>
    <p:sldId id="265" r:id="rId11"/>
    <p:sldId id="266" r:id="rId12"/>
    <p:sldId id="271" r:id="rId13"/>
    <p:sldId id="269" r:id="rId14"/>
    <p:sldId id="268" r:id="rId15"/>
    <p:sldId id="270" r:id="rId16"/>
  </p:sldIdLst>
  <p:sldSz cx="9144000" cy="6858000" type="screen4x3"/>
  <p:notesSz cx="6858000" cy="9144000"/>
  <p:custDataLst>
    <p:tags r:id="rId17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76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1DA94-8CCB-4692-9577-13C3B5868EDA}" type="datetimeFigureOut">
              <a:rPr lang="ru-RU" smtClean="0"/>
              <a:pPr/>
              <a:t>05.10.2026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7AB68-EBAA-437A-AC74-FF11F05196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E1DA94-8CCB-4692-9577-13C3B5868EDA}" type="datetimeFigureOut">
              <a:rPr lang="ru-RU" smtClean="0"/>
              <a:pPr/>
              <a:t>05.10.2026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87AB68-EBAA-437A-AC74-FF11F05196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1.xml"/><Relationship Id="rId1" Type="http://schemas.openxmlformats.org/officeDocument/2006/relationships/video" Target="NULL" TargetMode="Externa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Home\AppData\Local\Packages\Microsoft.Windows.Photos_8wekyb3d8bbwe\TempState\ShareServiceTempFolder\i (18).jpe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0" y="1772816"/>
            <a:ext cx="4680520" cy="4680520"/>
          </a:xfrm>
          <a:prstGeom prst="rect">
            <a:avLst/>
          </a:prstGeom>
          <a:noFill/>
        </p:spPr>
      </p:pic>
      <p:pic>
        <p:nvPicPr>
          <p:cNvPr id="1030" name="Picture 6" descr="C:\Users\Home\AppData\Local\Packages\Microsoft.Windows.Photos_8wekyb3d8bbwe\TempState\ShareServiceTempFolder\korzina-fruktov-3.jpe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4572000" y="1916832"/>
            <a:ext cx="4296131" cy="4104456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259632" y="476672"/>
            <a:ext cx="67687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ОВОЩИ И ФРУКТЫ</a:t>
            </a:r>
          </a:p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Home\AppData\Local\Packages\Microsoft.Windows.Photos_8wekyb3d8bbwe\TempState\ShareServiceTempFolder\16eb23ec-cc93-5ca2-a75f-c829c3ac5d17.jpeg"/>
          <p:cNvPicPr>
            <a:picLocks noChangeAspect="1" noChangeArrowheads="1"/>
          </p:cNvPicPr>
          <p:nvPr/>
        </p:nvPicPr>
        <p:blipFill>
          <a:blip r:embed="rId3" cstate="print"/>
          <a:srcRect l="2751" r="7476"/>
          <a:stretch>
            <a:fillRect/>
          </a:stretch>
        </p:blipFill>
        <p:spPr bwMode="auto">
          <a:xfrm flipH="1"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mishka-knizhka.ru__Паровозик_чух-чух-чух_-_С_движениями.mp3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8100392" y="548680"/>
            <a:ext cx="244475" cy="244475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0" y="692696"/>
            <a:ext cx="78123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/>
              <a:t>Страна «витаминная» далеко, и поэтому мы поедем на поезде. </a:t>
            </a:r>
            <a:br>
              <a:rPr lang="ru-RU"/>
            </a:br>
            <a:r>
              <a:rPr lang="ru-RU"/>
              <a:t>Я – паровоз, а вы – вагончики. Все прицепились? Поезд отправляется.</a:t>
            </a:r>
            <a:br>
              <a:rPr lang="ru-RU"/>
            </a:br>
            <a:r>
              <a:rPr lang="ru-RU"/>
              <a:t>Дети становятся друг за другом, они выполняют роль вагончиков, а взрослый — паровоза. 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0" y="260648"/>
            <a:ext cx="30767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/>
              <a:t>А на чем мы можем поехать?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060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C:\Users\Home\Desktop\картинки\Vegetable-Garden.jfif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0" y="0"/>
            <a:ext cx="9144000" cy="6905578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0" y="0"/>
            <a:ext cx="9144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/>
              <a:t>Ой, куда мы приехали? (Иллюстрация с изображением огорода).</a:t>
            </a:r>
            <a:br>
              <a:rPr lang="ru-RU"/>
            </a:br>
            <a:r>
              <a:rPr lang="ru-RU" i="1"/>
              <a:t>Воспитатель.</a:t>
            </a:r>
            <a:r>
              <a:rPr lang="ru-RU"/>
              <a:t>  Дети, что это? (огород)</a:t>
            </a:r>
            <a:r>
              <a:rPr lang="en-US"/>
              <a:t> </a:t>
            </a:r>
            <a:r>
              <a:rPr lang="ru-RU"/>
              <a:t>А на нашем огороде кроме перца ничего не растет. Давайте посадим овощи. загадаю вам загадки, слушайте внимательно</a:t>
            </a: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260648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/>
              <a:t>Растут на грядке, зелёные ветки,</a:t>
            </a:r>
            <a:br>
              <a:rPr lang="ru-RU"/>
            </a:br>
            <a:r>
              <a:rPr lang="ru-RU"/>
              <a:t>- красные детки. (Помидоры) 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0" y="3356992"/>
            <a:ext cx="42753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/>
              <a:t>Закутан ребенок в сто пеленок. (Капуста) 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572000" y="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/>
              <a:t>Растет в земле на грядке,</a:t>
            </a:r>
            <a:br>
              <a:rPr lang="ru-RU"/>
            </a:br>
            <a:r>
              <a:rPr lang="ru-RU"/>
              <a:t>Оранжевая, длинная, сладкая. (Морковь) 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572000" y="3573016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/>
              <a:t>На грядке длинный и зелёный,</a:t>
            </a:r>
            <a:br>
              <a:rPr lang="ru-RU"/>
            </a:br>
            <a:r>
              <a:rPr lang="ru-RU"/>
              <a:t>А в кадке жёлтый и солёный. (Огурец) </a:t>
            </a:r>
          </a:p>
        </p:txBody>
      </p:sp>
      <p:pic>
        <p:nvPicPr>
          <p:cNvPr id="17410" name="Picture 2" descr="C:\Users\Home\Desktop\картинки\818a0546444de0c587688a3c078225b7.jpg"/>
          <p:cNvPicPr>
            <a:picLocks noChangeAspect="1" noChangeArrowheads="1"/>
          </p:cNvPicPr>
          <p:nvPr/>
        </p:nvPicPr>
        <p:blipFill>
          <a:blip r:embed="rId2" cstate="print"/>
          <a:srcRect b="4067"/>
          <a:stretch>
            <a:fillRect/>
          </a:stretch>
        </p:blipFill>
        <p:spPr bwMode="auto">
          <a:xfrm>
            <a:off x="611559" y="980728"/>
            <a:ext cx="2523333" cy="2420702"/>
          </a:xfrm>
          <a:prstGeom prst="rect">
            <a:avLst/>
          </a:prstGeom>
          <a:noFill/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395536" y="3933056"/>
            <a:ext cx="3541217" cy="2542020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4637218" y="764704"/>
            <a:ext cx="3599888" cy="2376264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17413" name="Picture 5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4644008" y="4581128"/>
            <a:ext cx="3923928" cy="1688291"/>
          </a:xfrm>
          <a:prstGeom prst="rect">
            <a:avLst/>
          </a:prstGeom>
          <a:noFill/>
          <a:ln w="9525">
            <a:noFill/>
            <a:miter lim="800000"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7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Users\Home\AppData\Local\Packages\Microsoft.Windows.Photos_8wekyb3d8bbwe\TempState\ShareServiceTempFolder\Vegetable-Garden.jpe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0" y="-1"/>
            <a:ext cx="9144000" cy="6848267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86044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/>
              <a:t>Вот все овощи мы и посадили на огороде. Теперь ты понял, заяц, где растут овощи. </a:t>
            </a:r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/>
          <a:srcRect l="5150"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</a:ln>
        </p:spPr>
      </p:pic>
      <p:sp>
        <p:nvSpPr>
          <p:cNvPr id="3" name="Прямоугольник 2"/>
          <p:cNvSpPr/>
          <p:nvPr/>
        </p:nvSpPr>
        <p:spPr>
          <a:xfrm>
            <a:off x="899592" y="0"/>
            <a:ext cx="792088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/>
              <a:t>Дети, как называется салат из моркови? (морковный) Давайте его </a:t>
            </a:r>
            <a:br>
              <a:rPr lang="ru-RU"/>
            </a:br>
            <a:r>
              <a:rPr lang="ru-RU"/>
              <a:t>приготовим.</a:t>
            </a:r>
            <a:endParaRPr lang="ru-RU" b="1"/>
          </a:p>
          <a:p>
            <a:r>
              <a:rPr lang="ru-RU" b="1"/>
              <a:t>Пальчиковая игра «Салат из моркови»</a:t>
            </a:r>
            <a:br>
              <a:rPr lang="ru-RU"/>
            </a:br>
            <a:r>
              <a:rPr lang="ru-RU"/>
              <a:t>«Мы морковку чистим, чистим (Дети стоя выполняют пальчиковую игру.)</a:t>
            </a:r>
            <a:br>
              <a:rPr lang="ru-RU"/>
            </a:br>
            <a:r>
              <a:rPr lang="ru-RU"/>
              <a:t>Мы морковку трём, трём. (Скользящие движения ладонью о ладонь.)</a:t>
            </a:r>
            <a:br>
              <a:rPr lang="ru-RU"/>
            </a:br>
            <a:r>
              <a:rPr lang="ru-RU"/>
              <a:t>Сахарком её посыплем (Показывают как «посыпают сахаром», собирая пальцы правой руки вместе)</a:t>
            </a:r>
            <a:br>
              <a:rPr lang="ru-RU"/>
            </a:br>
            <a:r>
              <a:rPr lang="ru-RU"/>
              <a:t>И сметаною польём. («Поливают сметаною», складывая пальцы в кулак)</a:t>
            </a:r>
            <a:br>
              <a:rPr lang="ru-RU"/>
            </a:br>
            <a:r>
              <a:rPr lang="ru-RU"/>
              <a:t>Вот такой у нас салат, (Вытягивают руки вперёд.)</a:t>
            </a:r>
            <a:br>
              <a:rPr lang="ru-RU"/>
            </a:br>
            <a:r>
              <a:rPr lang="ru-RU"/>
              <a:t>витаминами богат". </a:t>
            </a:r>
            <a:br>
              <a:rPr lang="ru-RU"/>
            </a:br>
            <a:r>
              <a:rPr lang="ru-RU"/>
              <a:t>Вкусный и полезный. (Гладят живот)</a:t>
            </a:r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:\Users\Home\Desktop\картинки\52140978-doroga-risunok-dlia-detei-30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4572000" y="5103674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i="1"/>
              <a:t>Воспитатель.</a:t>
            </a:r>
            <a:r>
              <a:rPr lang="ru-RU"/>
              <a:t> А теперь дети пойдёмте дальше. </a:t>
            </a:r>
            <a:br>
              <a:rPr lang="ru-RU"/>
            </a:br>
            <a:r>
              <a:rPr lang="ru-RU"/>
              <a:t>По дорожке мы идем </a:t>
            </a:r>
            <a:br>
              <a:rPr lang="ru-RU"/>
            </a:br>
            <a:r>
              <a:rPr lang="ru-RU"/>
              <a:t>В сад зеленый мы зайдем.</a:t>
            </a:r>
            <a:br>
              <a:rPr lang="ru-RU"/>
            </a:br>
            <a:r>
              <a:rPr lang="ru-RU"/>
              <a:t>Что растёт здесь, посмотрите,</a:t>
            </a:r>
            <a:br>
              <a:rPr lang="ru-RU"/>
            </a:br>
            <a:r>
              <a:rPr lang="ru-RU"/>
              <a:t>И зайчонку расскажите.</a:t>
            </a:r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</a:ln>
        </p:spPr>
      </p:pic>
      <p:sp>
        <p:nvSpPr>
          <p:cNvPr id="5" name="Прямоугольник 4"/>
          <p:cNvSpPr/>
          <p:nvPr/>
        </p:nvSpPr>
        <p:spPr>
          <a:xfrm>
            <a:off x="0" y="0"/>
            <a:ext cx="91440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/>
              <a:t>Воспитатель.</a:t>
            </a:r>
            <a:r>
              <a:rPr lang="ru-RU"/>
              <a:t> Дети что это? (фруктовый сад) </a:t>
            </a:r>
            <a:br>
              <a:rPr lang="ru-RU"/>
            </a:br>
            <a:r>
              <a:rPr lang="ru-RU"/>
              <a:t>Так, что же в нем растет? (вишни, сливы, груши, яблоки) </a:t>
            </a:r>
            <a:br>
              <a:rPr lang="ru-RU"/>
            </a:br>
            <a:r>
              <a:rPr lang="ru-RU" i="1"/>
              <a:t>Воспитатель.</a:t>
            </a:r>
            <a:r>
              <a:rPr lang="ru-RU"/>
              <a:t> С веток фрукты я сорвала и в мешочек их убрала. Посмотрите, дети, какой у меня красивый мешочек.</a:t>
            </a:r>
          </a:p>
          <a:p>
            <a:r>
              <a:rPr lang="ru-RU" b="1"/>
              <a:t>Дидактическая игра «Чудесный мешочек» </a:t>
            </a:r>
            <a:br>
              <a:rPr lang="ru-RU"/>
            </a:br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547664" y="5934670"/>
            <a:ext cx="75963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/>
              <a:t>А теперь скажи, что ты взял? </a:t>
            </a:r>
          </a:p>
          <a:p>
            <a:r>
              <a:rPr lang="ru-RU"/>
              <a:t>Вот все фрукты и в корзине, будем мы варить компот, вкусный и полезный. Как называется компот из фруктов? (фруктовый)</a:t>
            </a:r>
            <a:br>
              <a:rPr lang="ru-RU"/>
            </a:br>
            <a:endParaRPr lang="ru-RU"/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ln w="9525">
            <a:noFill/>
            <a:miter lim="800000"/>
          </a:ln>
        </p:spPr>
      </p:pic>
      <p:sp>
        <p:nvSpPr>
          <p:cNvPr id="3" name="Прямоугольник 2"/>
          <p:cNvSpPr/>
          <p:nvPr/>
        </p:nvSpPr>
        <p:spPr>
          <a:xfrm>
            <a:off x="4572000" y="0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i="1"/>
              <a:t>Заяц.</a:t>
            </a:r>
            <a:r>
              <a:rPr lang="ru-RU"/>
              <a:t> Я все понял, где они растут, а зачем я их должен есть, не понял.</a:t>
            </a:r>
            <a:br>
              <a:rPr lang="ru-RU"/>
            </a:br>
            <a:r>
              <a:rPr lang="ru-RU" i="1"/>
              <a:t>Воспитатель: </a:t>
            </a:r>
            <a:r>
              <a:rPr lang="ru-RU"/>
              <a:t> </a:t>
            </a:r>
            <a:r>
              <a:rPr lang="ru-RU" b="1"/>
              <a:t>овощи и фрукты</a:t>
            </a:r>
            <a:r>
              <a:rPr lang="ru-RU"/>
              <a:t> очень полезны – в них много витаминов, которые помогают расти здоровыми, весёлыми, крепкими. 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0" y="6211669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/>
              <a:t>Заяц.</a:t>
            </a:r>
            <a:r>
              <a:rPr lang="ru-RU"/>
              <a:t> Спасибо, дети теперь я все знаю про овощи и фрукты. В лес побегу,  своим детям расскажу. (Прощается)</a:t>
            </a:r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Users\Home\AppData\Local\Packages\Microsoft.Windows.Photos_8wekyb3d8bbwe\TempState\ShareServiceTempFolder\Vegetable-Garden.jpe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0" y="-1"/>
            <a:ext cx="9144000" cy="6848267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0" y="0"/>
            <a:ext cx="458163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/>
              <a:t>Дети, так, где же растут овощи, (На огороде )</a:t>
            </a:r>
          </a:p>
          <a:p>
            <a:r>
              <a:rPr lang="ru-RU"/>
              <a:t>Назовите их.</a:t>
            </a:r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</a:ln>
        </p:spPr>
      </p:pic>
      <p:sp>
        <p:nvSpPr>
          <p:cNvPr id="3" name="Прямоугольник 2"/>
          <p:cNvSpPr/>
          <p:nvPr/>
        </p:nvSpPr>
        <p:spPr>
          <a:xfrm>
            <a:off x="0" y="0"/>
            <a:ext cx="334315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/>
              <a:t>а где фрукты? на дереве в саду. </a:t>
            </a:r>
          </a:p>
          <a:p>
            <a:r>
              <a:rPr lang="ru-RU"/>
              <a:t>Назовите их.</a:t>
            </a:r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0" y="0"/>
            <a:ext cx="4487661" cy="4437112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4067944" y="3454172"/>
            <a:ext cx="5076056" cy="3403827"/>
          </a:xfrm>
          <a:prstGeom prst="rect">
            <a:avLst/>
          </a:prstGeom>
          <a:noFill/>
          <a:ln w="9525">
            <a:noFill/>
            <a:miter lim="800000"/>
          </a:ln>
        </p:spPr>
      </p:pic>
      <p:sp>
        <p:nvSpPr>
          <p:cNvPr id="4" name="Прямоугольник 3"/>
          <p:cNvSpPr/>
          <p:nvPr/>
        </p:nvSpPr>
        <p:spPr>
          <a:xfrm>
            <a:off x="4572000" y="260648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/>
              <a:t>А как вы думаете, можно ли кушать </a:t>
            </a:r>
            <a:r>
              <a:rPr lang="ru-RU" b="1"/>
              <a:t>овощи и фрукты не мытые</a:t>
            </a:r>
            <a:r>
              <a:rPr lang="ru-RU"/>
              <a:t>? </a:t>
            </a:r>
            <a:r>
              <a:rPr lang="ru-RU" i="1"/>
              <a:t>(нет)</a:t>
            </a:r>
            <a:r>
              <a:rPr lang="ru-RU"/>
              <a:t>;</a:t>
            </a:r>
          </a:p>
          <a:p>
            <a:r>
              <a:rPr lang="ru-RU"/>
              <a:t>- А почему? </a:t>
            </a:r>
            <a:r>
              <a:rPr lang="ru-RU" i="1"/>
              <a:t>(они грязные)</a:t>
            </a:r>
            <a:r>
              <a:rPr lang="ru-RU"/>
              <a:t>;</a:t>
            </a:r>
          </a:p>
        </p:txBody>
      </p:sp>
      <p:sp>
        <p:nvSpPr>
          <p:cNvPr id="5" name="Крест 4"/>
          <p:cNvSpPr/>
          <p:nvPr/>
        </p:nvSpPr>
        <p:spPr>
          <a:xfrm rot="2611591">
            <a:off x="678704" y="809080"/>
            <a:ext cx="3358608" cy="3311849"/>
          </a:xfrm>
          <a:prstGeom prst="plus">
            <a:avLst>
              <a:gd name="adj" fmla="val 43775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Крест 5"/>
          <p:cNvSpPr/>
          <p:nvPr/>
        </p:nvSpPr>
        <p:spPr>
          <a:xfrm rot="2611591">
            <a:off x="5250704" y="3482160"/>
            <a:ext cx="3358608" cy="3311849"/>
          </a:xfrm>
          <a:prstGeom prst="plus">
            <a:avLst>
              <a:gd name="adj" fmla="val 43775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 cstate="print"/>
          <a:srcRect t="2817"/>
          <a:stretch>
            <a:fillRect/>
          </a:stretch>
        </p:blipFill>
        <p:spPr bwMode="auto">
          <a:xfrm>
            <a:off x="530387" y="0"/>
            <a:ext cx="8613614" cy="6858000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24580" name="Picture 4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3635896" y="620688"/>
            <a:ext cx="2146968" cy="2304256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179512" y="5805264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/>
              <a:t>- Правильно, на грязных </a:t>
            </a:r>
            <a:r>
              <a:rPr lang="ru-RU" b="1"/>
              <a:t>овощах и фруктах много микробов</a:t>
            </a:r>
            <a:r>
              <a:rPr lang="ru-RU"/>
              <a:t>.</a:t>
            </a:r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4355976" y="-16435"/>
            <a:ext cx="4788024" cy="6818010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0" y="1268760"/>
            <a:ext cx="4339039" cy="2520280"/>
          </a:xfrm>
          <a:prstGeom prst="rect">
            <a:avLst/>
          </a:prstGeom>
          <a:noFill/>
          <a:ln w="9525">
            <a:noFill/>
            <a:miter lim="800000"/>
          </a:ln>
        </p:spPr>
      </p:pic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0" y="0"/>
            <a:ext cx="9060610" cy="6858000"/>
          </a:xfrm>
          <a:prstGeom prst="rect">
            <a:avLst/>
          </a:prstGeom>
          <a:noFill/>
          <a:ln w="9525">
            <a:noFill/>
            <a:miter lim="800000"/>
          </a:ln>
        </p:spPr>
      </p:pic>
      <p:sp>
        <p:nvSpPr>
          <p:cNvPr id="3" name="Прямоугольник 2"/>
          <p:cNvSpPr/>
          <p:nvPr/>
        </p:nvSpPr>
        <p:spPr>
          <a:xfrm>
            <a:off x="0" y="0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/>
              <a:t> Ешьте овощи и фрукты – </a:t>
            </a:r>
            <a:br>
              <a:rPr lang="ru-RU"/>
            </a:br>
            <a:r>
              <a:rPr lang="ru-RU"/>
              <a:t>Витаминные продукты,</a:t>
            </a:r>
            <a:br>
              <a:rPr lang="ru-RU"/>
            </a:br>
            <a:r>
              <a:rPr lang="ru-RU"/>
              <a:t>Каждый день и круглый год.</a:t>
            </a:r>
            <a:br>
              <a:rPr lang="ru-RU"/>
            </a:br>
            <a:r>
              <a:rPr lang="ru-RU"/>
              <a:t>И тогда простуда злая </a:t>
            </a:r>
            <a:br>
              <a:rPr lang="ru-RU"/>
            </a:br>
            <a:r>
              <a:rPr lang="ru-RU"/>
              <a:t>Стороной вас обойдёт.</a:t>
            </a:r>
          </a:p>
        </p:txBody>
      </p:sp>
    </p:spTree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42000"/>
  <p:tag name="AS_OS" val="Microsoft Windows NT 10.0.14393.0"/>
  <p:tag name="AS_RELEASE_DATE" val="2019.12.14"/>
  <p:tag name="AS_TITLE" val="Aspose.Slides for .NET 4.0 Client Profile"/>
  <p:tag name="AS_VERSION" val="19.12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187</TotalTime>
  <Words>566</Words>
  <Application>Microsoft Office PowerPoint</Application>
  <PresentationFormat>Экран (4:3)</PresentationFormat>
  <Paragraphs>26</Paragraphs>
  <Slides>15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9" baseType="lpstr">
      <vt:lpstr>Arial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Reanimator Extreme Edition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Home</dc:creator>
  <cp:lastModifiedBy>Рабочий</cp:lastModifiedBy>
  <cp:revision>21</cp:revision>
  <dcterms:created xsi:type="dcterms:W3CDTF">2024-09-22T11:50:15Z</dcterms:created>
  <dcterms:modified xsi:type="dcterms:W3CDTF">2026-10-04T23:46:10Z</dcterms:modified>
</cp:coreProperties>
</file>